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7" r:id="rId2"/>
    <p:sldId id="256" r:id="rId3"/>
    <p:sldId id="257" r:id="rId4"/>
    <p:sldId id="258" r:id="rId5"/>
    <p:sldId id="259" r:id="rId6"/>
    <p:sldId id="260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61" r:id="rId18"/>
    <p:sldId id="262" r:id="rId19"/>
    <p:sldId id="263" r:id="rId20"/>
    <p:sldId id="264" r:id="rId21"/>
    <p:sldId id="26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51" autoAdjust="0"/>
  </p:normalViewPr>
  <p:slideViewPr>
    <p:cSldViewPr>
      <p:cViewPr>
        <p:scale>
          <a:sx n="90" d="100"/>
          <a:sy n="90" d="100"/>
        </p:scale>
        <p:origin x="-1157" y="-2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F7E94-A079-4F5F-B833-C51F6BDC5822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3D4D5-6B00-48EA-9372-22A15A972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40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D4D5-6B00-48EA-9372-22A15A9721D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58" y="418076"/>
            <a:ext cx="4133850" cy="917157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49158" y="1556792"/>
            <a:ext cx="8271314" cy="498800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5596"/>
                </a:solidFill>
                <a:latin typeface="Arial" pitchFamily="34" charset="0"/>
                <a:cs typeface="Arial" pitchFamily="34" charset="0"/>
              </a:rPr>
              <a:t>ОТКРЫТОЕ АКЦИОНЕРНОЕ ОБЩЕСТВО ПО ПРОЕКТИРОВАНИЮ СТРОИТЕЛЬСТВА МОСТОВ </a:t>
            </a:r>
            <a:br>
              <a:rPr lang="ru-RU" sz="2000" b="1" dirty="0" smtClean="0">
                <a:solidFill>
                  <a:srgbClr val="005596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559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>
                <a:solidFill>
                  <a:srgbClr val="005596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005596"/>
                </a:solidFill>
                <a:latin typeface="Arial" pitchFamily="34" charset="0"/>
                <a:cs typeface="Arial" pitchFamily="34" charset="0"/>
              </a:rPr>
              <a:t>ИНСТИТУТ ГИПРОСТРОЙМОСТ</a:t>
            </a:r>
            <a:br>
              <a:rPr lang="ru-RU" sz="3600" b="1" dirty="0" smtClean="0">
                <a:solidFill>
                  <a:srgbClr val="005596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>
                <a:solidFill>
                  <a:srgbClr val="00559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>
                <a:solidFill>
                  <a:srgbClr val="005596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Филиалы в Санкт–Петербурге и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Новосибирске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обособленное подразделение в Нижнем Новгороде. </a:t>
            </a:r>
            <a:r>
              <a:rPr lang="ru-RU" sz="3200" dirty="0">
                <a:solidFill>
                  <a:srgbClr val="0070C0"/>
                </a:solidFill>
              </a:rPr>
              <a:t/>
            </a:r>
            <a:br>
              <a:rPr lang="ru-RU" sz="3200" dirty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559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005596"/>
                </a:solidFill>
                <a:latin typeface="Arial" pitchFamily="34" charset="0"/>
                <a:cs typeface="Arial" pitchFamily="34" charset="0"/>
              </a:rPr>
            </a:br>
            <a:endParaRPr lang="ru-RU" sz="3600" b="1" dirty="0">
              <a:solidFill>
                <a:srgbClr val="00559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>
          <a:xfrm>
            <a:off x="2567208" y="6237312"/>
            <a:ext cx="6400800" cy="614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11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0797"/>
            <a:ext cx="877729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Применение методов лазерного сканирования в инженерно-геодезических изысканиях мостовых переходов</a:t>
            </a:r>
            <a:endParaRPr lang="ru-RU" sz="1600" dirty="0"/>
          </a:p>
          <a:p>
            <a:pPr algn="just"/>
            <a:r>
              <a:rPr lang="ru-RU" sz="1400" u="sng" dirty="0"/>
              <a:t>Вступление</a:t>
            </a:r>
            <a:endParaRPr lang="ru-RU" sz="1400" dirty="0"/>
          </a:p>
          <a:p>
            <a:pPr algn="just"/>
            <a:r>
              <a:rPr lang="ru-RU" sz="1400" dirty="0"/>
              <a:t>Лазерное сканирование один из самых современных видов съемки, позволяющий получить информацию о местности. Лазерное сканирование все чаще начинают применять, как при проектировании , так и при мониторинге различных объектов инфраструктуры и природных процессов. Данный метод находит применение в строительстве, автодорожной отрасли и в других областях</a:t>
            </a:r>
            <a:r>
              <a:rPr lang="ru-RU" sz="1400" dirty="0" smtClean="0"/>
              <a:t>. </a:t>
            </a:r>
          </a:p>
          <a:p>
            <a:pPr algn="just"/>
            <a:r>
              <a:rPr lang="ru-RU" sz="1400" dirty="0"/>
              <a:t>В данном сообщении мы покажем лазерное сканирование на примере инженерно-геодезических изысканий для проектирования мостовых переходов. </a:t>
            </a:r>
          </a:p>
        </p:txBody>
      </p:sp>
      <p:pic>
        <p:nvPicPr>
          <p:cNvPr id="9" name="Picture 2" descr="H:\Geomatics\HDS\ScanStation P30-P40\Photo\Уфа\IMG_15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486" b="8202"/>
          <a:stretch/>
        </p:blipFill>
        <p:spPr bwMode="auto">
          <a:xfrm>
            <a:off x="2771800" y="2273678"/>
            <a:ext cx="6075294" cy="4107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8" name="Прямоугольник 7"/>
          <p:cNvSpPr/>
          <p:nvPr/>
        </p:nvSpPr>
        <p:spPr>
          <a:xfrm>
            <a:off x="179512" y="2378551"/>
            <a:ext cx="2448272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Выделяют три вида лазерного </a:t>
            </a:r>
            <a:r>
              <a:rPr lang="ru-RU" sz="1400" dirty="0" smtClean="0"/>
              <a:t>сканирования:</a:t>
            </a:r>
            <a:endParaRPr lang="ru-RU" sz="1400" dirty="0"/>
          </a:p>
          <a:p>
            <a:pPr algn="just"/>
            <a:r>
              <a:rPr lang="ru-RU" sz="1400" dirty="0"/>
              <a:t>       Наземное (НЛС)</a:t>
            </a:r>
          </a:p>
          <a:p>
            <a:pPr algn="just"/>
            <a:r>
              <a:rPr lang="ru-RU" sz="1400" dirty="0"/>
              <a:t>       Воздушное (ВЛС)</a:t>
            </a:r>
          </a:p>
          <a:p>
            <a:pPr algn="just"/>
            <a:r>
              <a:rPr lang="ru-RU" sz="1400" dirty="0"/>
              <a:t>       Мобильное (МЛС)</a:t>
            </a:r>
          </a:p>
          <a:p>
            <a:pPr algn="just"/>
            <a:r>
              <a:rPr lang="ru-RU" sz="1400" dirty="0"/>
              <a:t>При  сканировании небольших объектов, с максимально возможной точностью (единицы миллиметров) применяется наземное лазерное сканирование. Наземное лазерное сканирование единственный метод съемки для получения трехмерных моделей различных сложных объектов с миллиметровой точностью.</a:t>
            </a:r>
          </a:p>
          <a:p>
            <a:pPr algn="just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0448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16632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Наземное лазерное сканирование обладает следующими преимуществами:</a:t>
            </a:r>
          </a:p>
          <a:p>
            <a:pPr lvl="0" algn="just"/>
            <a:r>
              <a:rPr lang="ru-RU" sz="1400" dirty="0"/>
              <a:t>- высочайшая плотность отражения и детальность получаемых материалов;</a:t>
            </a:r>
          </a:p>
          <a:p>
            <a:pPr lvl="0"/>
            <a:r>
              <a:rPr lang="ru-RU" sz="1400" dirty="0" smtClean="0"/>
              <a:t>- </a:t>
            </a:r>
            <a:r>
              <a:rPr lang="ru-RU" sz="1400" dirty="0"/>
              <a:t>Высокая скорость автоматического сбора данных;</a:t>
            </a:r>
          </a:p>
          <a:p>
            <a:pPr lvl="0"/>
            <a:r>
              <a:rPr lang="ru-RU" sz="1400" dirty="0"/>
              <a:t>- Самая высокая абсолютная точность данных (до 2 мм)</a:t>
            </a:r>
          </a:p>
          <a:p>
            <a:pPr lvl="0"/>
            <a:r>
              <a:rPr lang="ru-RU" sz="1400" dirty="0" smtClean="0"/>
              <a:t>- Возможность </a:t>
            </a:r>
            <a:r>
              <a:rPr lang="ru-RU" sz="1400" dirty="0"/>
              <a:t>проведения съемок внутри помещения или под землей</a:t>
            </a:r>
            <a:r>
              <a:rPr lang="ru-RU" sz="1400" dirty="0" smtClean="0"/>
              <a:t>.</a:t>
            </a:r>
          </a:p>
          <a:p>
            <a:r>
              <a:rPr lang="ru-RU" sz="1400" dirty="0"/>
              <a:t>В результате лазерного сканирования формируется облако точек отражения высокой плотности от любых объектов в коридоре съемки, в том числе и от земли под густой растительностью, что позволяет создавать максимально точные модели рельефа и местности, а также высочайшую детализацию объектов.</a:t>
            </a:r>
          </a:p>
          <a:p>
            <a:pPr lvl="0"/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147957"/>
            <a:ext cx="230425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/>
              <a:t>Необходимость применения лазерного </a:t>
            </a:r>
            <a:r>
              <a:rPr lang="ru-RU" sz="1400" b="1" u="sng" dirty="0" smtClean="0"/>
              <a:t>сканирования</a:t>
            </a:r>
          </a:p>
          <a:p>
            <a:endParaRPr lang="ru-RU" sz="1400" dirty="0"/>
          </a:p>
          <a:p>
            <a:r>
              <a:rPr lang="ru-RU" sz="1400" dirty="0" err="1"/>
              <a:t>г.Уфа</a:t>
            </a:r>
            <a:r>
              <a:rPr lang="ru-RU" sz="1400" dirty="0"/>
              <a:t> – столица Республики Башкортостан.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Город </a:t>
            </a:r>
            <a:r>
              <a:rPr lang="ru-RU" sz="1400" dirty="0"/>
              <a:t>с населением 1096 тыс. человек.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В </a:t>
            </a:r>
            <a:r>
              <a:rPr lang="ru-RU" sz="1400" dirty="0"/>
              <a:t>городе имеется три пересечения с р. Белая, два в городской черте и один обходной мост расположенный в восточном направлении в 30 км от </a:t>
            </a:r>
            <a:r>
              <a:rPr lang="ru-RU" sz="1400" dirty="0" smtClean="0"/>
              <a:t>города.</a:t>
            </a:r>
            <a:endParaRPr lang="ru-RU" sz="1400" dirty="0"/>
          </a:p>
        </p:txBody>
      </p:sp>
      <p:pic>
        <p:nvPicPr>
          <p:cNvPr id="8" name="Picture 2" descr="E:\03Снимок3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065" y="1988840"/>
            <a:ext cx="6269203" cy="460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77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04Снимок30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6" r="23169" b="4776"/>
          <a:stretch/>
        </p:blipFill>
        <p:spPr bwMode="auto">
          <a:xfrm>
            <a:off x="3923928" y="203628"/>
            <a:ext cx="5040560" cy="499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88640"/>
            <a:ext cx="3600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/>
              <a:t>В </a:t>
            </a:r>
            <a:r>
              <a:rPr lang="ru-RU" sz="1300" dirty="0"/>
              <a:t>створе улицы Воровского имеется два </a:t>
            </a:r>
            <a:r>
              <a:rPr lang="ru-RU" sz="1300" dirty="0" smtClean="0"/>
              <a:t>моста:</a:t>
            </a:r>
          </a:p>
          <a:p>
            <a:endParaRPr lang="ru-RU" sz="1300" dirty="0"/>
          </a:p>
          <a:p>
            <a:pPr lvl="0"/>
            <a:r>
              <a:rPr lang="ru-RU" sz="1300" dirty="0"/>
              <a:t>автодорожный мост, построенный в 1958 </a:t>
            </a:r>
            <a:r>
              <a:rPr lang="ru-RU" sz="1300" dirty="0" smtClean="0"/>
              <a:t>г. </a:t>
            </a:r>
            <a:r>
              <a:rPr lang="ru-RU" sz="1300" dirty="0"/>
              <a:t>рассчитан  под временные нормативные нагрузки Н-13 и НГ-60</a:t>
            </a:r>
          </a:p>
          <a:p>
            <a:r>
              <a:rPr lang="ru-RU" sz="1300" dirty="0"/>
              <a:t>и новый мост, построенный в 1984 </a:t>
            </a:r>
            <a:r>
              <a:rPr lang="ru-RU" sz="1300" dirty="0" smtClean="0"/>
              <a:t>г. </a:t>
            </a:r>
            <a:r>
              <a:rPr lang="ru-RU" sz="1300" dirty="0"/>
              <a:t>под нагрузку А14 и Н14.</a:t>
            </a:r>
          </a:p>
          <a:p>
            <a:r>
              <a:rPr lang="ru-RU" sz="1300" dirty="0"/>
              <a:t>Мостовой переход через реку Белую по ул. Воровского имеет для города первостепенное значение, т.к. обеспечивает пропуск автомобилей по трассе, связывающей южные и западные районы Башкирии, а также связывающие центр города с </a:t>
            </a:r>
            <a:r>
              <a:rPr lang="ru-RU" sz="1300" dirty="0" err="1"/>
              <a:t>Демским</a:t>
            </a:r>
            <a:r>
              <a:rPr lang="ru-RU" sz="1300" dirty="0"/>
              <a:t> городским районом и аэропортом.</a:t>
            </a:r>
          </a:p>
          <a:p>
            <a:r>
              <a:rPr lang="ru-RU" sz="1300" dirty="0"/>
              <a:t>В результате обследования моста построенного в 1958 г. зафиксировано значительное количество дефектов, снижающих долговечность сооружения. В заключении было указано, что все дефекты опор являются устранимыми, а опоры </a:t>
            </a:r>
            <a:r>
              <a:rPr lang="ru-RU" sz="1300" dirty="0" err="1"/>
              <a:t>ремонтнопригодными</a:t>
            </a:r>
            <a:r>
              <a:rPr lang="ru-RU" sz="1300" dirty="0"/>
              <a:t>. В тоже время интенсивность движения </a:t>
            </a:r>
            <a:r>
              <a:rPr lang="ru-RU" sz="1300" dirty="0" smtClean="0"/>
              <a:t>по </a:t>
            </a:r>
            <a:r>
              <a:rPr lang="ru-RU" sz="1300" dirty="0"/>
              <a:t>обоим мостам значительна  и среднесуточная интенсивность составляет  122,7 тыс. приведенных единиц с коэффициентом 0.67-1. </a:t>
            </a:r>
            <a:r>
              <a:rPr lang="ru-RU" sz="1300" dirty="0" smtClean="0"/>
              <a:t> </a:t>
            </a:r>
            <a:endParaRPr lang="ru-RU" sz="13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5301208"/>
            <a:ext cx="8784976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/>
              <a:t>В связи с вышеизложенным властями города принято решение  о реконструкции линейного объекта улично- дорожной сети, которая берет начало от развязки улицы Воровского проспекта Салават </a:t>
            </a:r>
            <a:r>
              <a:rPr lang="ru-RU" sz="1300" dirty="0" err="1"/>
              <a:t>Юлаева</a:t>
            </a:r>
            <a:r>
              <a:rPr lang="ru-RU" sz="1300" dirty="0"/>
              <a:t> с улицами Сочинская и </a:t>
            </a:r>
            <a:r>
              <a:rPr lang="ru-RU" sz="1300" dirty="0" err="1"/>
              <a:t>Заки</a:t>
            </a:r>
            <a:r>
              <a:rPr lang="ru-RU" sz="1300" dirty="0"/>
              <a:t> </a:t>
            </a:r>
            <a:r>
              <a:rPr lang="ru-RU" sz="1300" dirty="0" err="1"/>
              <a:t>Валиди</a:t>
            </a:r>
            <a:r>
              <a:rPr lang="ru-RU" sz="1300" dirty="0"/>
              <a:t> и заканчивается перед развязкой  трассы  Уфа-</a:t>
            </a:r>
            <a:r>
              <a:rPr lang="ru-RU" sz="1300" dirty="0" err="1"/>
              <a:t>Ориенбург</a:t>
            </a:r>
            <a:r>
              <a:rPr lang="ru-RU" sz="1300" dirty="0"/>
              <a:t> с </a:t>
            </a:r>
            <a:r>
              <a:rPr lang="ru-RU" sz="1300" dirty="0" err="1"/>
              <a:t>Демским</a:t>
            </a:r>
            <a:r>
              <a:rPr lang="ru-RU" sz="1300" dirty="0"/>
              <a:t> шоссе. </a:t>
            </a:r>
          </a:p>
          <a:p>
            <a:r>
              <a:rPr lang="ru-RU" sz="1300" dirty="0"/>
              <a:t>Рассматриваемый объект включает в себя 3 мостовых сооружения :</a:t>
            </a:r>
          </a:p>
          <a:p>
            <a:pPr lvl="0"/>
            <a:r>
              <a:rPr lang="ru-RU" sz="1300" dirty="0"/>
              <a:t>существующий мост постройки </a:t>
            </a:r>
            <a:r>
              <a:rPr lang="ru-RU" sz="1300" dirty="0" smtClean="0"/>
              <a:t>1984г</a:t>
            </a:r>
            <a:r>
              <a:rPr lang="ru-RU" sz="1300" dirty="0"/>
              <a:t>, проектируемый новый мост 1 этап </a:t>
            </a:r>
            <a:r>
              <a:rPr lang="ru-RU" sz="1300" dirty="0" smtClean="0"/>
              <a:t>строительства, </a:t>
            </a:r>
            <a:r>
              <a:rPr lang="ru-RU" sz="1300" dirty="0"/>
              <a:t>расположенный между двумя существующими мостами 1956 и </a:t>
            </a:r>
            <a:r>
              <a:rPr lang="ru-RU" sz="1300" dirty="0" smtClean="0"/>
              <a:t>1984г. </a:t>
            </a:r>
            <a:r>
              <a:rPr lang="ru-RU" sz="1300" dirty="0"/>
              <a:t>и мост 2 этапа строительства- реконструкция существующего моста </a:t>
            </a:r>
            <a:r>
              <a:rPr lang="ru-RU" sz="1300" dirty="0" smtClean="0"/>
              <a:t>постройки 1956 </a:t>
            </a:r>
            <a:r>
              <a:rPr lang="ru-RU" sz="1300" dirty="0"/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02620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urov\Desktop\Презентация\исх\06-20160111161110548_00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" t="3476" r="3295" b="2602"/>
          <a:stretch/>
        </p:blipFill>
        <p:spPr bwMode="auto">
          <a:xfrm>
            <a:off x="84614" y="1070739"/>
            <a:ext cx="9034817" cy="567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504" y="116632"/>
            <a:ext cx="88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Мосты 1 и 2 этапа строительства запроектированы капитального типа под нормативную временную нагрузку А14 и Н14.</a:t>
            </a:r>
          </a:p>
          <a:p>
            <a:r>
              <a:rPr lang="ru-RU" sz="1400" dirty="0"/>
              <a:t> Перед отделом инженерной геодезии была поставлена задача собрать  в максимально быстрый срок геометрические характеристики реконструируемого сооружения и  в, частности, заполнить </a:t>
            </a:r>
            <a:r>
              <a:rPr lang="ru-RU" sz="1400" dirty="0" smtClean="0"/>
              <a:t>таблицу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977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6240" y="1717070"/>
            <a:ext cx="4499901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/>
              <a:t>С </a:t>
            </a:r>
            <a:r>
              <a:rPr lang="ru-RU" sz="1300" dirty="0"/>
              <a:t>этой целью совместно с ООО </a:t>
            </a:r>
            <a:r>
              <a:rPr lang="ru-RU" sz="1300" dirty="0" smtClean="0"/>
              <a:t>«</a:t>
            </a:r>
            <a:r>
              <a:rPr lang="ru-RU" sz="1300" dirty="0" err="1" smtClean="0"/>
              <a:t>Навгеоком</a:t>
            </a:r>
            <a:r>
              <a:rPr lang="ru-RU" sz="1300" dirty="0"/>
              <a:t>» провели наземное лазерное сканирование объекта.</a:t>
            </a:r>
          </a:p>
          <a:p>
            <a:r>
              <a:rPr lang="ru-RU" sz="1300" dirty="0"/>
              <a:t>Фирма ООО «</a:t>
            </a:r>
            <a:r>
              <a:rPr lang="ru-RU" sz="1300" dirty="0" err="1"/>
              <a:t>Навгеоком</a:t>
            </a:r>
            <a:r>
              <a:rPr lang="ru-RU" sz="1300" dirty="0"/>
              <a:t>» поставляет лазерное оборудование для сканирования и обучение этим методам.</a:t>
            </a:r>
          </a:p>
          <a:p>
            <a:r>
              <a:rPr lang="ru-RU" sz="1300" dirty="0"/>
              <a:t>Несколько слов о геодезической подготовке для проведения сканирования. Основные геодезические пункты , с которых выполняется сканирование должны быть определены в планово-высотном положении с максимальной точностью. В данном случае были определены четыре пункта по два на каждом берегу с точностью порядка ±5 мм в координатах и отметках. Использовался электронный тахеометр и нивелир. Определения производились от ближайших пунктов геодезической сети</a:t>
            </a:r>
            <a:r>
              <a:rPr lang="ru-RU" sz="1300" dirty="0" smtClean="0"/>
              <a:t>.</a:t>
            </a:r>
            <a:endParaRPr lang="ru-RU" sz="1300" dirty="0"/>
          </a:p>
        </p:txBody>
      </p:sp>
      <p:pic>
        <p:nvPicPr>
          <p:cNvPr id="4098" name="Picture 2" descr="C:\Users\Burov\Desktop\Презентация\исх\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8" r="27244"/>
          <a:stretch/>
        </p:blipFill>
        <p:spPr bwMode="auto">
          <a:xfrm>
            <a:off x="4716141" y="1484784"/>
            <a:ext cx="4292222" cy="524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44141" y="116632"/>
            <a:ext cx="886422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Наиболее оптимальным, в этом случае, мы посчитали использовать наземное лазерное сканирование. Преимущества данного метода:</a:t>
            </a:r>
          </a:p>
          <a:p>
            <a:pPr lvl="0"/>
            <a:r>
              <a:rPr lang="ru-RU" sz="1400" dirty="0"/>
              <a:t>-высокая скорость съемочных работ при уменьшении общих трудозатрат.</a:t>
            </a:r>
          </a:p>
          <a:p>
            <a:pPr lvl="0"/>
            <a:r>
              <a:rPr lang="ru-RU" sz="1400" dirty="0"/>
              <a:t>-безопасное проведение съемки без непосредственного доступа на опоры моста, что практически невозможно или требует специального обустройства.</a:t>
            </a:r>
          </a:p>
          <a:p>
            <a:pPr lvl="0"/>
            <a:r>
              <a:rPr lang="ru-RU" sz="1400" dirty="0"/>
              <a:t>-получение полной 3</a:t>
            </a:r>
            <a:r>
              <a:rPr lang="en-US" sz="1400" dirty="0"/>
              <a:t>D </a:t>
            </a:r>
            <a:r>
              <a:rPr lang="ru-RU" sz="1400" dirty="0"/>
              <a:t>– модели моста и выявление по ней дефектов и деформаций, а также геометрических параметров элементов опор и пролетного строения.</a:t>
            </a:r>
          </a:p>
        </p:txBody>
      </p:sp>
    </p:spTree>
    <p:extLst>
      <p:ext uri="{BB962C8B-B14F-4D97-AF65-F5344CB8AC3E}">
        <p14:creationId xmlns:p14="http://schemas.microsoft.com/office/powerpoint/2010/main" val="272861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097837" cy="90011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Решаемые задачи при сканировании мостов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85869" cy="4896544"/>
          </a:xfrm>
          <a:solidFill>
            <a:schemeClr val="bg1">
              <a:alpha val="68000"/>
            </a:schemeClr>
          </a:solidFill>
        </p:spPr>
        <p:txBody>
          <a:bodyPr/>
          <a:lstStyle/>
          <a:p>
            <a:pPr marL="457200" indent="-457200">
              <a:buAutoNum type="arabicPeriod"/>
            </a:pPr>
            <a:r>
              <a:rPr lang="ru-RU" sz="1600" dirty="0" smtClean="0"/>
              <a:t>Контроль строительства – преимущество перед стандартными методами измерения в высокой скорости съемки и качестве данных. Благодаря большому и наглядному объему получаемой информации</a:t>
            </a:r>
            <a:r>
              <a:rPr lang="en-US" sz="1600" dirty="0"/>
              <a:t>,</a:t>
            </a:r>
            <a:r>
              <a:rPr lang="ru-RU" sz="1600" dirty="0" smtClean="0"/>
              <a:t> существенная доля ошибок исключается, особенно связанная с человеческим фактором.</a:t>
            </a:r>
          </a:p>
          <a:p>
            <a:pPr marL="457200" indent="-457200">
              <a:buAutoNum type="arabicPeriod"/>
            </a:pPr>
            <a:r>
              <a:rPr lang="ru-RU" sz="1600" dirty="0" smtClean="0"/>
              <a:t>Перепроектирование – при проектировании  необходимо учитывать огромное количество всевозможных параметров, для этого необходима точная и подробная исполнительная схема. Делая съемку стандартными методами измерений на выходе получаем лишь определенные точки, которых зачастую не достаточно для полного проектирования. Приходится возвращаться на объект, это приводит к лишним затратам и потере времени. Делая съемку сканером за 3 минуты можно получить более 80 млн точек. Такой объем данных позволяет избежать повторных выездов на объект и ошибок при проектировании.</a:t>
            </a:r>
          </a:p>
          <a:p>
            <a:pPr marL="457200" indent="-457200">
              <a:buAutoNum type="arabicPeriod"/>
            </a:pPr>
            <a:r>
              <a:rPr lang="ru-RU" sz="1600" dirty="0" smtClean="0"/>
              <a:t>Мониторинг – систематическое наблюдение за деформациями мостов с помощью сканера позволяет видеть полную картину объекта. Программа сама покажет место с наибольшим отклонением от проекта, или с предыдущей съемкой. Лазерное сканирование – самый быстрый, наглядный и информативный метод предоставления полной характеристики объекта.</a:t>
            </a:r>
          </a:p>
          <a:p>
            <a:pPr marL="457200" indent="-457200">
              <a:buAutoNum type="arabicPeriod"/>
            </a:pPr>
            <a:endParaRPr lang="ru-RU" sz="1600" dirty="0" smtClean="0"/>
          </a:p>
          <a:p>
            <a:pPr marL="457200" indent="-457200">
              <a:buAutoNum type="arabicPeriod"/>
            </a:pPr>
            <a:endParaRPr lang="ru-RU" sz="1600" dirty="0"/>
          </a:p>
        </p:txBody>
      </p:sp>
      <p:pic>
        <p:nvPicPr>
          <p:cNvPr id="1027" name="Picture 3" descr="C:\Users\Burov\Desktop\le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997" y="5733256"/>
            <a:ext cx="3219698" cy="78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35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101" y="116632"/>
            <a:ext cx="8097837" cy="90011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Объект </a:t>
            </a:r>
            <a:r>
              <a:rPr lang="ru-RU" sz="2400" dirty="0" smtClean="0"/>
              <a:t>сканирования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70" y="836712"/>
            <a:ext cx="8097837" cy="4292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Мост в г. Уфа на ул. Воровского</a:t>
            </a:r>
          </a:p>
          <a:p>
            <a:r>
              <a:rPr lang="ru-RU" sz="2400" dirty="0" smtClean="0"/>
              <a:t>Цель проекта: получить по опорам мостов все фактические размеры и отметки в реальной системе координат. И передать их заказчику для дальнейшего перепроектирования.</a:t>
            </a:r>
            <a:endParaRPr lang="ru-RU" sz="2400" dirty="0"/>
          </a:p>
        </p:txBody>
      </p:sp>
      <p:pic>
        <p:nvPicPr>
          <p:cNvPr id="1027" name="Picture 3" descr="H:\Geomatics\HDS\ScanStation P30-P40\Photo\Уфа\Координаты для сканера ул Воровского - Standard\Координаты для сканера ул Воровского - Standard\Воровского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3032432" y="1296162"/>
            <a:ext cx="3439177" cy="6984776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24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 err="1" smtClean="0"/>
              <a:t>Геопривязка</a:t>
            </a:r>
            <a:r>
              <a:rPr lang="ru-RU" sz="2600" dirty="0" smtClean="0"/>
              <a:t> данных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24744"/>
            <a:ext cx="8097837" cy="429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Сканер </a:t>
            </a:r>
            <a:r>
              <a:rPr lang="en-US" sz="2000" dirty="0" smtClean="0"/>
              <a:t>Leica </a:t>
            </a:r>
            <a:r>
              <a:rPr lang="en-US" sz="2000" dirty="0" err="1" smtClean="0"/>
              <a:t>ScanStation</a:t>
            </a:r>
            <a:r>
              <a:rPr lang="en-US" sz="2000" dirty="0" smtClean="0"/>
              <a:t> P40 </a:t>
            </a:r>
            <a:r>
              <a:rPr lang="ru-RU" sz="2000" dirty="0" smtClean="0"/>
              <a:t>центрировался на точках, координаты которых были определены тахеометром</a:t>
            </a:r>
            <a:endParaRPr lang="ru-RU" sz="2000" dirty="0"/>
          </a:p>
        </p:txBody>
      </p:sp>
      <p:pic>
        <p:nvPicPr>
          <p:cNvPr id="3074" name="Picture 2" descr="H:\Geomatics\HDS\ScanStation P30-P40\Photo\Уфа\IMG_15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"/>
          <a:stretch/>
        </p:blipFill>
        <p:spPr bwMode="auto">
          <a:xfrm rot="16200000">
            <a:off x="154597" y="2536490"/>
            <a:ext cx="3665611" cy="2607669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Geomatics\HDS\ScanStation P30-P40\Photo\Уфа\IMG_15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5" r="13126"/>
          <a:stretch/>
        </p:blipFill>
        <p:spPr bwMode="auto">
          <a:xfrm>
            <a:off x="3559696" y="2007518"/>
            <a:ext cx="4032448" cy="3665612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 bwMode="auto">
          <a:xfrm>
            <a:off x="683565" y="5812953"/>
            <a:ext cx="6984777" cy="276999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chemeClr val="bg1"/>
                </a:solidFill>
                <a:latin typeface="Arial" charset="0"/>
              </a:rPr>
              <a:t>Высота от точки до сканера определялась с помощью специальной рулетки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933" y="323726"/>
            <a:ext cx="8097837" cy="584994"/>
          </a:xfrm>
        </p:spPr>
        <p:txBody>
          <a:bodyPr>
            <a:normAutofit fontScale="90000"/>
          </a:bodyPr>
          <a:lstStyle/>
          <a:p>
            <a:r>
              <a:rPr lang="ru-RU" sz="3100" dirty="0" err="1" smtClean="0"/>
              <a:t>Геопривязка</a:t>
            </a:r>
            <a:r>
              <a:rPr lang="ru-RU" dirty="0" smtClean="0"/>
              <a:t> данных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632363" y="836711"/>
            <a:ext cx="8097837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20000"/>
              </a:spcBef>
              <a:spcAft>
                <a:spcPct val="60000"/>
              </a:spcAft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925" indent="-287338" algn="l" rtl="0" eaLnBrk="1" fontAlgn="base" hangingPunct="1">
              <a:spcBef>
                <a:spcPct val="2000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2pPr>
            <a:lvl3pPr marL="571500" indent="-28098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857250" indent="-284163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11461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16033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0605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25177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29749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kern="0" dirty="0" smtClean="0"/>
              <a:t>СКО привязки облака точек к исходным пунктам не превышает 13мм</a:t>
            </a:r>
            <a:endParaRPr lang="ru-RU" kern="0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70980" y="1628799"/>
            <a:ext cx="4324117" cy="264914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chemeClr val="bg1"/>
                </a:solidFill>
                <a:latin typeface="Arial" charset="0"/>
              </a:rPr>
              <a:t>Окно программы </a:t>
            </a:r>
            <a:r>
              <a:rPr lang="en-US" sz="1200" dirty="0" smtClean="0">
                <a:solidFill>
                  <a:schemeClr val="bg1"/>
                </a:solidFill>
                <a:latin typeface="Arial" charset="0"/>
              </a:rPr>
              <a:t>Leica Cyclone Register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4732486" y="2492896"/>
            <a:ext cx="826397" cy="741305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100" name="Picture 4" descr="C:\Users\soal\Desktop\Проспекты\most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2"/>
          <a:stretch/>
        </p:blipFill>
        <p:spPr bwMode="auto">
          <a:xfrm>
            <a:off x="654528" y="3501008"/>
            <a:ext cx="6136591" cy="3021455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 bwMode="auto">
          <a:xfrm>
            <a:off x="2467003" y="3503360"/>
            <a:ext cx="4324117" cy="276999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chemeClr val="bg1"/>
                </a:solidFill>
                <a:latin typeface="Arial" charset="0"/>
              </a:rPr>
              <a:t>Облако точек совмещенное с проектом в </a:t>
            </a:r>
            <a:r>
              <a:rPr lang="en-US" sz="1200" dirty="0" smtClean="0">
                <a:solidFill>
                  <a:schemeClr val="bg1"/>
                </a:solidFill>
                <a:latin typeface="Arial" charset="0"/>
              </a:rPr>
              <a:t>AutoCAD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9" name="Picture 2" descr="C:\Users\Khenkin\Desktop\screeee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63" y="1341454"/>
            <a:ext cx="8009419" cy="189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77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38" y="539751"/>
            <a:ext cx="8097837" cy="584994"/>
          </a:xfrm>
        </p:spPr>
        <p:txBody>
          <a:bodyPr>
            <a:normAutofit/>
          </a:bodyPr>
          <a:lstStyle/>
          <a:p>
            <a:r>
              <a:rPr lang="ru-RU" sz="2600" dirty="0" smtClean="0"/>
              <a:t>Особенности работы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24744"/>
            <a:ext cx="8097837" cy="720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При съемке с моста, очень сильно ощущаются вибрации. Работая обычными инструментами будут происходить наклоны прибора и накопление ошибок измерений. Этого удалось избежать благодаря встроенному в сканер двухосевому компенсатору наклона. </a:t>
            </a:r>
            <a:endParaRPr lang="ru-RU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46648"/>
            <a:ext cx="6607719" cy="3439325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44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288" y="260648"/>
            <a:ext cx="8097837" cy="584994"/>
          </a:xfrm>
        </p:spPr>
        <p:txBody>
          <a:bodyPr>
            <a:normAutofit/>
          </a:bodyPr>
          <a:lstStyle/>
          <a:p>
            <a:r>
              <a:rPr lang="ru-RU" sz="2600" dirty="0"/>
              <a:t>Особенности работы</a:t>
            </a: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11560" y="908720"/>
            <a:ext cx="8097837" cy="72008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Максимальная дальность сканера 270 м, позволила снять весь объект в необходимом объеме.</a:t>
            </a:r>
          </a:p>
          <a:p>
            <a:r>
              <a:rPr lang="ru-RU" sz="8000" dirty="0" smtClean="0"/>
              <a:t>Благодаря точности съемки сканера, данные получились очень высокого качества.</a:t>
            </a:r>
          </a:p>
          <a:p>
            <a:r>
              <a:rPr lang="ru-RU" sz="8000" dirty="0"/>
              <a:t>Расстояние между </a:t>
            </a:r>
            <a:r>
              <a:rPr lang="ru-RU" sz="8000" dirty="0" smtClean="0"/>
              <a:t>точками</a:t>
            </a:r>
            <a:r>
              <a:rPr lang="en-US" sz="8000" dirty="0"/>
              <a:t>,</a:t>
            </a:r>
            <a:r>
              <a:rPr lang="ru-RU" sz="8000" dirty="0" smtClean="0"/>
              <a:t> </a:t>
            </a:r>
            <a:r>
              <a:rPr lang="ru-RU" sz="8000" dirty="0"/>
              <a:t>на удалении 10 м от сканера до </a:t>
            </a:r>
            <a:r>
              <a:rPr lang="ru-RU" sz="8000" dirty="0" smtClean="0"/>
              <a:t>объекта</a:t>
            </a:r>
            <a:r>
              <a:rPr lang="en-US" sz="8000" dirty="0" smtClean="0"/>
              <a:t>,</a:t>
            </a:r>
            <a:r>
              <a:rPr lang="ru-RU" sz="8000" dirty="0" smtClean="0"/>
              <a:t> </a:t>
            </a:r>
            <a:r>
              <a:rPr lang="ru-RU" sz="8000" dirty="0"/>
              <a:t>составило 3 мм.</a:t>
            </a:r>
          </a:p>
          <a:p>
            <a:endParaRPr lang="ru-RU" dirty="0"/>
          </a:p>
        </p:txBody>
      </p:sp>
      <p:pic>
        <p:nvPicPr>
          <p:cNvPr id="5" name="Picture 3" descr="E:\DataBase\Ufa.Most\2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" r="21346" b="6850"/>
          <a:stretch/>
        </p:blipFill>
        <p:spPr bwMode="auto">
          <a:xfrm>
            <a:off x="3923928" y="3284984"/>
            <a:ext cx="4209127" cy="2421314"/>
          </a:xfrm>
          <a:prstGeom prst="rect">
            <a:avLst/>
          </a:prstGeom>
          <a:ln w="38100" cap="sq">
            <a:solidFill>
              <a:schemeClr val="accent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ataBase\Ufa.Most\1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" r="53443"/>
          <a:stretch/>
        </p:blipFill>
        <p:spPr bwMode="auto">
          <a:xfrm>
            <a:off x="323528" y="3284984"/>
            <a:ext cx="3146808" cy="3417433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 bwMode="auto">
          <a:xfrm>
            <a:off x="2195736" y="3212976"/>
            <a:ext cx="1167788" cy="769562"/>
          </a:xfrm>
          <a:prstGeom prst="rect">
            <a:avLst/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323528" y="6403356"/>
            <a:ext cx="3146808" cy="276999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chemeClr val="bg1"/>
                </a:solidFill>
                <a:latin typeface="Arial" charset="0"/>
              </a:rPr>
              <a:t>Облако точек раскрашенное по фотографии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923927" y="5455302"/>
            <a:ext cx="4209127" cy="276999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chemeClr val="bg1"/>
                </a:solidFill>
                <a:latin typeface="Arial" charset="0"/>
              </a:rPr>
              <a:t>Облако точек раскрашенное по интенсивности отражения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61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792" y="386655"/>
            <a:ext cx="8097837" cy="900113"/>
          </a:xfrm>
        </p:spPr>
        <p:txBody>
          <a:bodyPr>
            <a:normAutofit/>
          </a:bodyPr>
          <a:lstStyle/>
          <a:p>
            <a:r>
              <a:rPr lang="en-US" sz="2600" dirty="0" smtClean="0"/>
              <a:t>Leica </a:t>
            </a:r>
            <a:r>
              <a:rPr lang="en-US" sz="2600" dirty="0" err="1" smtClean="0"/>
              <a:t>TruView</a:t>
            </a:r>
            <a:endParaRPr lang="ru-RU" sz="26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395536" y="1052736"/>
            <a:ext cx="8097837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20000"/>
              </a:spcBef>
              <a:spcAft>
                <a:spcPct val="60000"/>
              </a:spcAft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925" indent="-287338" algn="l" rtl="0" eaLnBrk="1" fontAlgn="base" hangingPunct="1">
              <a:spcBef>
                <a:spcPct val="2000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2pPr>
            <a:lvl3pPr marL="571500" indent="-28098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857250" indent="-284163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11461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16033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0605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25177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29749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kern="0" dirty="0" smtClean="0"/>
              <a:t>По данным сканирования были созданы панорамы в </a:t>
            </a:r>
            <a:r>
              <a:rPr lang="en-US" kern="0" dirty="0" smtClean="0"/>
              <a:t>Leica </a:t>
            </a:r>
            <a:r>
              <a:rPr lang="en-US" kern="0" dirty="0" err="1" smtClean="0"/>
              <a:t>TruView</a:t>
            </a:r>
            <a:r>
              <a:rPr lang="ru-RU" kern="0" dirty="0" smtClean="0"/>
              <a:t>.</a:t>
            </a:r>
            <a:endParaRPr lang="en-US" kern="0" dirty="0" smtClean="0"/>
          </a:p>
          <a:p>
            <a:r>
              <a:rPr lang="ru-RU" kern="0" dirty="0" smtClean="0"/>
              <a:t>Создание панорам в </a:t>
            </a:r>
            <a:r>
              <a:rPr lang="en-US" kern="0" dirty="0" smtClean="0"/>
              <a:t>Internet Explorer </a:t>
            </a:r>
            <a:r>
              <a:rPr lang="ru-RU" kern="0" dirty="0" smtClean="0"/>
              <a:t>для просмотра, проведения измерений, обмена комментариями.</a:t>
            </a:r>
            <a:endParaRPr lang="ru-RU" kern="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6192688" cy="3486308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56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38" y="332656"/>
            <a:ext cx="8097837" cy="440978"/>
          </a:xfrm>
        </p:spPr>
        <p:txBody>
          <a:bodyPr>
            <a:noAutofit/>
          </a:bodyPr>
          <a:lstStyle/>
          <a:p>
            <a:r>
              <a:rPr lang="ru-RU" sz="2600" dirty="0" smtClean="0"/>
              <a:t>Результаты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908720"/>
            <a:ext cx="8097837" cy="42926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результате работы было передано облако точек в формате </a:t>
            </a:r>
            <a:r>
              <a:rPr lang="en-US" sz="2000" dirty="0" smtClean="0"/>
              <a:t>Leica </a:t>
            </a:r>
            <a:r>
              <a:rPr lang="ru-RU" sz="2000" dirty="0" smtClean="0"/>
              <a:t> </a:t>
            </a:r>
            <a:r>
              <a:rPr lang="en-US" sz="2000" dirty="0" smtClean="0"/>
              <a:t>.imp </a:t>
            </a:r>
            <a:r>
              <a:rPr lang="ru-RU" sz="2000" dirty="0" smtClean="0"/>
              <a:t>и </a:t>
            </a:r>
            <a:r>
              <a:rPr lang="en-US" sz="2000" dirty="0" smtClean="0"/>
              <a:t>Autodesk .</a:t>
            </a:r>
            <a:r>
              <a:rPr lang="en-US" sz="2000" dirty="0" err="1" smtClean="0"/>
              <a:t>rcp</a:t>
            </a:r>
            <a:endParaRPr lang="ru-RU" sz="2000" dirty="0"/>
          </a:p>
        </p:txBody>
      </p:sp>
      <p:pic>
        <p:nvPicPr>
          <p:cNvPr id="7170" name="Picture 2" descr="C:\Users\soal\Desktop\Проспекты\most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6984776" cy="4247086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51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69" y="269979"/>
            <a:ext cx="8097837" cy="512986"/>
          </a:xfrm>
        </p:spPr>
        <p:txBody>
          <a:bodyPr>
            <a:normAutofit/>
          </a:bodyPr>
          <a:lstStyle/>
          <a:p>
            <a:r>
              <a:rPr lang="ru-RU" sz="2600" dirty="0" smtClean="0"/>
              <a:t>Результаты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869" y="918051"/>
            <a:ext cx="9079651" cy="98102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Оба формата позволяют обрабатывать облако точек в привычной среде </a:t>
            </a:r>
            <a:r>
              <a:rPr lang="en-US" sz="2000" dirty="0" smtClean="0"/>
              <a:t>AutoCAD.</a:t>
            </a:r>
            <a:endParaRPr lang="ru-RU" sz="2000" dirty="0"/>
          </a:p>
        </p:txBody>
      </p:sp>
      <p:sp>
        <p:nvSpPr>
          <p:cNvPr id="4" name="Стрелка вправо 3"/>
          <p:cNvSpPr/>
          <p:nvPr/>
        </p:nvSpPr>
        <p:spPr bwMode="auto">
          <a:xfrm>
            <a:off x="1816420" y="2128810"/>
            <a:ext cx="1328298" cy="388513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3131840" y="1683747"/>
            <a:ext cx="601216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  <a:lumMod val="70000"/>
                  <a:lumOff val="30000"/>
                </a:schemeClr>
              </a:gs>
              <a:gs pos="50000">
                <a:schemeClr val="accent2">
                  <a:shade val="67500"/>
                  <a:satMod val="115000"/>
                  <a:lumMod val="41000"/>
                  <a:lumOff val="59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63" l="9898" r="89975">
                        <a14:foregroundMark x1="38325" y1="13219" x2="38325" y2="13219"/>
                        <a14:foregroundMark x1="38579" y1="11383" x2="38579" y2="11383"/>
                        <a14:foregroundMark x1="39086" y1="10771" x2="39086" y2="10771"/>
                        <a14:foregroundMark x1="39594" y1="12974" x2="39594" y2="12974"/>
                        <a14:foregroundMark x1="38832" y1="14321" x2="38325" y2="14565"/>
                        <a14:foregroundMark x1="37056" y1="15055" x2="37056" y2="15055"/>
                        <a14:foregroundMark x1="36802" y1="16157" x2="36802" y2="16157"/>
                        <a14:foregroundMark x1="37437" y1="10649" x2="37437" y2="10649"/>
                        <a14:foregroundMark x1="38959" y1="8446" x2="38959" y2="8446"/>
                        <a14:foregroundMark x1="39340" y1="7344" x2="39340" y2="7344"/>
                        <a14:foregroundMark x1="39340" y1="6610" x2="39340" y2="6610"/>
                        <a14:foregroundMark x1="41244" y1="6487" x2="41244" y2="6487"/>
                        <a14:foregroundMark x1="41878" y1="6365" x2="41878" y2="6365"/>
                        <a14:foregroundMark x1="44036" y1="6365" x2="44036" y2="6365"/>
                        <a14:foregroundMark x1="47208" y1="6365" x2="47208" y2="6365"/>
                        <a14:foregroundMark x1="51650" y1="6487" x2="52665" y2="6487"/>
                        <a14:foregroundMark x1="57107" y1="6610" x2="57614" y2="6610"/>
                        <a14:foregroundMark x1="58249" y1="6242" x2="58249" y2="6242"/>
                        <a14:foregroundMark x1="55584" y1="6487" x2="54949" y2="6610"/>
                        <a14:foregroundMark x1="53680" y1="6365" x2="53680" y2="6365"/>
                        <a14:foregroundMark x1="55330" y1="6120" x2="55330" y2="6120"/>
                        <a14:foregroundMark x1="56853" y1="5998" x2="56853" y2="5998"/>
                        <a14:foregroundMark x1="49873" y1="6365" x2="49873" y2="6365"/>
                        <a14:foregroundMark x1="48223" y1="6242" x2="48223" y2="6242"/>
                        <a14:foregroundMark x1="45558" y1="6242" x2="45558" y2="6242"/>
                        <a14:foregroundMark x1="42893" y1="6242" x2="42893" y2="6242"/>
                        <a14:foregroundMark x1="40863" y1="6365" x2="40863" y2="6365"/>
                        <a14:foregroundMark x1="39975" y1="6365" x2="39975" y2="6365"/>
                        <a14:foregroundMark x1="19924" y1="62424" x2="19924" y2="624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3" y="2216113"/>
            <a:ext cx="850054" cy="880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44718" y="1759478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AutoCAD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Через </a:t>
            </a:r>
            <a:r>
              <a:rPr lang="en-US" sz="1400" dirty="0" err="1" smtClean="0">
                <a:solidFill>
                  <a:schemeClr val="bg1"/>
                </a:solidFill>
              </a:rPr>
              <a:t>CloudWorx</a:t>
            </a:r>
            <a:r>
              <a:rPr lang="en-US" sz="1400" dirty="0" smtClean="0">
                <a:solidFill>
                  <a:schemeClr val="bg1"/>
                </a:solidFill>
              </a:rPr>
              <a:t> for AutoCAD</a:t>
            </a:r>
          </a:p>
        </p:txBody>
      </p:sp>
      <p:sp>
        <p:nvSpPr>
          <p:cNvPr id="8" name="Плюс 7"/>
          <p:cNvSpPr/>
          <p:nvPr/>
        </p:nvSpPr>
        <p:spPr bwMode="auto">
          <a:xfrm>
            <a:off x="867027" y="2329564"/>
            <a:ext cx="521598" cy="521598"/>
          </a:xfrm>
          <a:prstGeom prst="mathPlus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5" y="1961255"/>
            <a:ext cx="1614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Лазерный сканер</a:t>
            </a:r>
            <a:endParaRPr lang="ru-RU" sz="1200" b="1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14394" y="1759478"/>
            <a:ext cx="3303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70041" y="3096614"/>
            <a:ext cx="1269567" cy="55399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  <a:lumMod val="70000"/>
                  <a:lumOff val="30000"/>
                </a:schemeClr>
              </a:gs>
              <a:gs pos="50000">
                <a:schemeClr val="accent2">
                  <a:shade val="67500"/>
                  <a:satMod val="115000"/>
                  <a:lumMod val="41000"/>
                  <a:lumOff val="59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solidFill>
                  <a:schemeClr val="bg1"/>
                </a:solidFill>
                <a:latin typeface="Arial" charset="0"/>
              </a:rPr>
              <a:t>Cyclone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Register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Правая фигурная скобка 11"/>
          <p:cNvSpPr/>
          <p:nvPr/>
        </p:nvSpPr>
        <p:spPr bwMode="auto">
          <a:xfrm>
            <a:off x="1388625" y="1837520"/>
            <a:ext cx="370569" cy="1972638"/>
          </a:xfrm>
          <a:prstGeom prst="rightBrac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2720" y="1942751"/>
            <a:ext cx="1372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</a:rPr>
              <a:t>Без экспорта</a:t>
            </a:r>
            <a:endParaRPr lang="ru-RU" sz="1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 bwMode="auto">
          <a:xfrm>
            <a:off x="1816420" y="3262099"/>
            <a:ext cx="1328298" cy="388513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3131840" y="2817036"/>
            <a:ext cx="601216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  <a:lumMod val="70000"/>
                  <a:lumOff val="30000"/>
                </a:schemeClr>
              </a:gs>
              <a:gs pos="50000">
                <a:schemeClr val="accent2">
                  <a:shade val="67500"/>
                  <a:satMod val="115000"/>
                  <a:lumMod val="41000"/>
                  <a:lumOff val="59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44718" y="2892767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AutoCAD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Через </a:t>
            </a:r>
            <a:r>
              <a:rPr lang="en-US" sz="1400" dirty="0" err="1" smtClean="0">
                <a:solidFill>
                  <a:schemeClr val="bg1"/>
                </a:solidFill>
              </a:rPr>
              <a:t>ReCAP</a:t>
            </a:r>
            <a:r>
              <a:rPr lang="en-US" sz="1400" dirty="0" smtClean="0">
                <a:solidFill>
                  <a:schemeClr val="bg1"/>
                </a:solidFill>
              </a:rPr>
              <a:t> for AutoCAD</a:t>
            </a: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2814394" y="2892767"/>
            <a:ext cx="3303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52720" y="3076040"/>
            <a:ext cx="1372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</a:rPr>
              <a:t>Экспорт в </a:t>
            </a:r>
            <a:r>
              <a:rPr lang="en-US" sz="1200" dirty="0" err="1" smtClean="0">
                <a:solidFill>
                  <a:schemeClr val="tx1">
                    <a:lumMod val="50000"/>
                  </a:schemeClr>
                </a:solidFill>
              </a:rPr>
              <a:t>ptx</a:t>
            </a:r>
            <a:endParaRPr lang="ru-RU" sz="1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3773" y="3810158"/>
            <a:ext cx="88204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Cyclone REGISTER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–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2">
                    <a:lumMod val="50000"/>
                  </a:schemeClr>
                </a:solidFill>
              </a:rPr>
              <a:t>CloudWorx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 for AutoCAD</a:t>
            </a:r>
            <a:endParaRPr lang="de-CH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1200150" lvl="2" indent="-28575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600" dirty="0" smtClean="0"/>
              <a:t>Плюсы:</a:t>
            </a:r>
            <a:r>
              <a:rPr lang="en-US" sz="1600" dirty="0" smtClean="0"/>
              <a:t> </a:t>
            </a:r>
            <a:r>
              <a:rPr lang="ru-RU" sz="1600" dirty="0" smtClean="0"/>
              <a:t>быстрое передача проекта в </a:t>
            </a:r>
            <a:r>
              <a:rPr lang="en-US" sz="1600" dirty="0" smtClean="0"/>
              <a:t>AutoCAD </a:t>
            </a:r>
            <a:r>
              <a:rPr lang="ru-RU" sz="1600" dirty="0" smtClean="0"/>
              <a:t>сразу после того как сделали </a:t>
            </a:r>
            <a:r>
              <a:rPr lang="ru-RU" sz="1600" dirty="0" err="1" smtClean="0"/>
              <a:t>геопривязку</a:t>
            </a:r>
            <a:r>
              <a:rPr lang="ru-RU" sz="1600" dirty="0" smtClean="0"/>
              <a:t> всех станций</a:t>
            </a:r>
            <a:endParaRPr lang="en-US" sz="1600" dirty="0" smtClean="0"/>
          </a:p>
          <a:p>
            <a:pPr marL="1200150" lvl="2" indent="-28575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600" dirty="0" smtClean="0"/>
              <a:t>Дополнительные инструменты по работе с облаком точек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Cyclone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REGISTER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–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экспорт в </a:t>
            </a:r>
            <a:r>
              <a:rPr lang="en-US" sz="1600" dirty="0" err="1" smtClean="0">
                <a:solidFill>
                  <a:schemeClr val="tx2">
                    <a:lumMod val="50000"/>
                  </a:schemeClr>
                </a:solidFill>
              </a:rPr>
              <a:t>ptx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– импорт в </a:t>
            </a:r>
            <a:r>
              <a:rPr lang="en-US" sz="1600" dirty="0" err="1" smtClean="0">
                <a:solidFill>
                  <a:schemeClr val="tx2">
                    <a:lumMod val="50000"/>
                  </a:schemeClr>
                </a:solidFill>
              </a:rPr>
              <a:t>ReCap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 –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загрузка в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AutoCAD</a:t>
            </a:r>
            <a:endParaRPr lang="de-CH" sz="1600" dirty="0">
              <a:solidFill>
                <a:schemeClr val="tx2">
                  <a:lumMod val="50000"/>
                </a:schemeClr>
              </a:solidFill>
            </a:endParaRPr>
          </a:p>
          <a:p>
            <a:pPr marL="1200150" lvl="2" indent="-28575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Минусы: экспорт данных занимает много времени</a:t>
            </a:r>
          </a:p>
          <a:p>
            <a:pPr lvl="2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2593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95858" y="404665"/>
            <a:ext cx="6824414" cy="576064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Технология </a:t>
            </a:r>
            <a:r>
              <a:rPr lang="en-US" sz="2400" dirty="0" smtClean="0"/>
              <a:t>Leica</a:t>
            </a:r>
            <a:r>
              <a:rPr lang="ru-RU" sz="2400" dirty="0" smtClean="0"/>
              <a:t> </a:t>
            </a:r>
            <a:r>
              <a:rPr lang="en-US" sz="2400" dirty="0" err="1" smtClean="0"/>
              <a:t>Geosystems</a:t>
            </a:r>
            <a:endParaRPr lang="ru-RU" sz="2400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932041" y="917724"/>
            <a:ext cx="4009628" cy="2862312"/>
          </a:xfrm>
        </p:spPr>
        <p:txBody>
          <a:bodyPr/>
          <a:lstStyle/>
          <a:p>
            <a:r>
              <a:rPr lang="ru-RU" sz="1400" b="0" dirty="0"/>
              <a:t>П</a:t>
            </a:r>
            <a:r>
              <a:rPr lang="ru-RU" sz="1400" b="0" dirty="0" smtClean="0"/>
              <a:t>рограммы: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400" b="0" dirty="0" smtClean="0"/>
              <a:t>Cyclone REGISTER</a:t>
            </a:r>
            <a:r>
              <a:rPr lang="ru-RU" sz="1400" b="0" dirty="0" smtClean="0"/>
              <a:t>– Сшивка и геопривязка</a:t>
            </a:r>
            <a:endParaRPr lang="en-US" sz="1400" b="0" dirty="0" smtClean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400" b="0" dirty="0" err="1" smtClean="0"/>
              <a:t>CloudWorx</a:t>
            </a:r>
            <a:r>
              <a:rPr lang="en-US" sz="1400" b="0" dirty="0" smtClean="0"/>
              <a:t> </a:t>
            </a:r>
            <a:r>
              <a:rPr lang="en-US" sz="1400" b="0" dirty="0"/>
              <a:t>for </a:t>
            </a:r>
            <a:r>
              <a:rPr lang="en-US" sz="1400" b="0" dirty="0" smtClean="0"/>
              <a:t>AutoCAD</a:t>
            </a:r>
            <a:r>
              <a:rPr lang="ru-RU" sz="1400" b="0" dirty="0" smtClean="0"/>
              <a:t> </a:t>
            </a:r>
            <a:r>
              <a:rPr lang="ru-RU" sz="1400" b="0" dirty="0"/>
              <a:t>– открытие облаков точек и 3</a:t>
            </a:r>
            <a:r>
              <a:rPr lang="en-US" sz="1400" b="0" dirty="0"/>
              <a:t>D </a:t>
            </a:r>
            <a:r>
              <a:rPr lang="ru-RU" sz="1400" b="0" dirty="0"/>
              <a:t>моделей в </a:t>
            </a:r>
            <a:r>
              <a:rPr lang="en-US" sz="1400" b="0" dirty="0" smtClean="0"/>
              <a:t>Autodesk AutoCAD</a:t>
            </a:r>
            <a:endParaRPr lang="ru-RU" sz="1400" b="0" dirty="0" smtClean="0"/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400" b="0" dirty="0" smtClean="0"/>
              <a:t>Cyclone PUBLISHER – </a:t>
            </a:r>
            <a:r>
              <a:rPr lang="ru-RU" sz="1400" b="0" dirty="0"/>
              <a:t>С</a:t>
            </a:r>
            <a:r>
              <a:rPr lang="ru-RU" sz="1400" b="0" dirty="0" smtClean="0"/>
              <a:t>оздание панорам </a:t>
            </a:r>
            <a:r>
              <a:rPr lang="en-US" sz="1400" b="0" dirty="0" smtClean="0"/>
              <a:t>Leica TruView </a:t>
            </a:r>
            <a:r>
              <a:rPr lang="ru-RU" sz="1400" b="0" dirty="0" smtClean="0"/>
              <a:t>для</a:t>
            </a:r>
            <a:r>
              <a:rPr lang="en-US" sz="1400" b="0" dirty="0" smtClean="0"/>
              <a:t> Internet Explorer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212329" y="945133"/>
            <a:ext cx="403244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20000"/>
              </a:spcBef>
              <a:spcAft>
                <a:spcPct val="60000"/>
              </a:spcAft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925" indent="-287338" algn="l" rtl="0" eaLnBrk="1" fontAlgn="base" hangingPunct="1">
              <a:spcBef>
                <a:spcPct val="2000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2pPr>
            <a:lvl3pPr marL="571500" indent="-28098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857250" indent="-284163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11461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16033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0605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25177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29749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1400" b="0" kern="0" dirty="0"/>
              <a:t>О</a:t>
            </a:r>
            <a:r>
              <a:rPr lang="ru-RU" sz="1400" b="0" kern="0" dirty="0" smtClean="0"/>
              <a:t>борудование: 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400" b="0" kern="0" dirty="0" smtClean="0"/>
              <a:t>Leica ScanStation P40</a:t>
            </a:r>
            <a:endParaRPr lang="ru-RU" sz="1400" b="0" kern="0" dirty="0" smtClean="0"/>
          </a:p>
          <a:p>
            <a:pPr marL="574675" lvl="1" indent="-285750">
              <a:buClr>
                <a:schemeClr val="accent6"/>
              </a:buClr>
            </a:pPr>
            <a:r>
              <a:rPr lang="ru-RU" sz="1400" b="0" kern="0" dirty="0" smtClean="0"/>
              <a:t>Точность дальномера </a:t>
            </a:r>
            <a:r>
              <a:rPr lang="en-US" sz="1400" b="0" kern="0" dirty="0" smtClean="0"/>
              <a:t>- </a:t>
            </a:r>
            <a:r>
              <a:rPr lang="ru-RU" sz="1400" b="0" kern="0" dirty="0" smtClean="0"/>
              <a:t>1 мм</a:t>
            </a:r>
          </a:p>
          <a:p>
            <a:pPr marL="574675" lvl="1" indent="-285750">
              <a:buClr>
                <a:schemeClr val="accent6"/>
              </a:buClr>
            </a:pPr>
            <a:r>
              <a:rPr lang="ru-RU" sz="1400" b="0" kern="0" dirty="0" smtClean="0"/>
              <a:t>Угловая точность – 8</a:t>
            </a:r>
            <a:r>
              <a:rPr lang="en-US" sz="1400" b="0" kern="0" dirty="0" smtClean="0"/>
              <a:t>”</a:t>
            </a:r>
            <a:endParaRPr lang="ru-RU" sz="1400" b="0" kern="0" dirty="0" smtClean="0"/>
          </a:p>
          <a:p>
            <a:pPr marL="574675" lvl="1" indent="-285750">
              <a:buClr>
                <a:schemeClr val="accent6"/>
              </a:buClr>
            </a:pPr>
            <a:r>
              <a:rPr lang="ru-RU" sz="1400" b="0" kern="0" dirty="0" smtClean="0"/>
              <a:t>Скорость – до 1</a:t>
            </a:r>
            <a:r>
              <a:rPr lang="en-US" sz="1400" b="0" kern="0" dirty="0" smtClean="0"/>
              <a:t> </a:t>
            </a:r>
            <a:r>
              <a:rPr lang="ru-RU" sz="1400" b="0" kern="0" dirty="0" smtClean="0"/>
              <a:t>млн. т</a:t>
            </a:r>
            <a:r>
              <a:rPr lang="en-US" sz="1400" b="0" kern="0" dirty="0" smtClean="0"/>
              <a:t>/</a:t>
            </a:r>
            <a:r>
              <a:rPr lang="ru-RU" sz="1400" b="0" kern="0" dirty="0" smtClean="0"/>
              <a:t>сек </a:t>
            </a:r>
          </a:p>
          <a:p>
            <a:pPr marL="574675" lvl="1" indent="-285750">
              <a:buClr>
                <a:schemeClr val="accent6"/>
              </a:buClr>
            </a:pPr>
            <a:r>
              <a:rPr lang="ru-RU" sz="1400" b="0" kern="0" dirty="0" smtClean="0"/>
              <a:t>Поле зрения 270 х 360</a:t>
            </a:r>
            <a:r>
              <a:rPr lang="en-US" sz="1400" b="0" kern="0" dirty="0"/>
              <a:t> </a:t>
            </a:r>
            <a:r>
              <a:rPr lang="ru-RU" sz="1400" b="0" kern="0" dirty="0" smtClean="0"/>
              <a:t>град.</a:t>
            </a:r>
          </a:p>
          <a:p>
            <a:pPr marL="574675" lvl="1" indent="-285750">
              <a:buClr>
                <a:schemeClr val="accent6"/>
              </a:buClr>
            </a:pPr>
            <a:r>
              <a:rPr lang="ru-RU" sz="1400" b="0" kern="0" dirty="0" smtClean="0"/>
              <a:t>Рабочая температура от -20 до +50 град</a:t>
            </a:r>
            <a:endParaRPr lang="ru-RU" sz="1400" b="0" dirty="0" smtClean="0"/>
          </a:p>
        </p:txBody>
      </p:sp>
      <p:pic>
        <p:nvPicPr>
          <p:cNvPr id="8194" name="Picture 2" descr="H:\Geomatics\HDS\ScanStation P30-P40\Photo\Уфа\IMG_14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32" y="3804370"/>
            <a:ext cx="4231052" cy="2820702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4860032" y="3140968"/>
            <a:ext cx="4081636" cy="1994374"/>
            <a:chOff x="4261148" y="3088140"/>
            <a:chExt cx="4680520" cy="2287001"/>
          </a:xfrm>
        </p:grpSpPr>
        <p:pic>
          <p:nvPicPr>
            <p:cNvPr id="13" name="Picture 2" descr="C:\Users\soal\Desktop\Проспекты\leica-cyclone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148" y="3088140"/>
              <a:ext cx="4680520" cy="2287001"/>
            </a:xfrm>
            <a:prstGeom prst="rect">
              <a:avLst/>
            </a:prstGeom>
            <a:ln w="38100" cap="sq">
              <a:solidFill>
                <a:schemeClr val="tx2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Прямоугольник 13"/>
            <p:cNvSpPr/>
            <p:nvPr/>
          </p:nvSpPr>
          <p:spPr bwMode="auto">
            <a:xfrm>
              <a:off x="4261148" y="5036587"/>
              <a:ext cx="4680520" cy="338554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</a:rPr>
                <a:t>Leica Cyclone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 bwMode="auto">
          <a:xfrm>
            <a:off x="196932" y="6329837"/>
            <a:ext cx="4231052" cy="338554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</a:rPr>
              <a:t>Leica</a:t>
            </a:r>
            <a:r>
              <a:rPr lang="ru-RU" sz="16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charset="0"/>
              </a:rPr>
              <a:t>ScanStation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</a:rPr>
              <a:t> P40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24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8569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u="sng" dirty="0"/>
              <a:t>Технология процесса </a:t>
            </a:r>
            <a:r>
              <a:rPr lang="ru-RU" sz="1400" u="sng" dirty="0" smtClean="0"/>
              <a:t>сканирования</a:t>
            </a:r>
          </a:p>
          <a:p>
            <a:endParaRPr lang="ru-RU" sz="1400" dirty="0"/>
          </a:p>
          <a:p>
            <a:r>
              <a:rPr lang="ru-RU" sz="1400" dirty="0"/>
              <a:t>Так как по условиям задания должны быть определены геометрические параметры опор в нижней и верхней части (</a:t>
            </a:r>
            <a:r>
              <a:rPr lang="ru-RU" sz="1400" dirty="0" err="1"/>
              <a:t>подферменники</a:t>
            </a:r>
            <a:r>
              <a:rPr lang="ru-RU" sz="1400" dirty="0"/>
              <a:t>, опорные части и т.д.), то был использован метод с земли и второго моста.</a:t>
            </a:r>
          </a:p>
          <a:p>
            <a:r>
              <a:rPr lang="ru-RU" sz="1400" dirty="0"/>
              <a:t>Последовательность установки сканера показана на </a:t>
            </a:r>
            <a:r>
              <a:rPr lang="ru-RU" sz="1400" dirty="0" smtClean="0"/>
              <a:t>рис.5</a:t>
            </a:r>
            <a:endParaRPr lang="ru-RU" sz="1400" dirty="0"/>
          </a:p>
        </p:txBody>
      </p:sp>
      <p:pic>
        <p:nvPicPr>
          <p:cNvPr id="5122" name="Picture 2" descr="C:\Users\Burov\Desktop\Презентация\исх\09Общий ви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3" y="1556792"/>
            <a:ext cx="8929117" cy="375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3" y="5733256"/>
            <a:ext cx="89291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Пункты, на которых устанавливался сканер на мосту, не требуют геодезической подготовки и выбираются из условия перекрытия участков сканирования.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64719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39604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u="sng" dirty="0" smtClean="0"/>
              <a:t>Время сканирования</a:t>
            </a:r>
          </a:p>
          <a:p>
            <a:endParaRPr lang="ru-RU" sz="1400" dirty="0"/>
          </a:p>
          <a:p>
            <a:r>
              <a:rPr lang="ru-RU" sz="1400" dirty="0"/>
              <a:t>Непосредственно  сканирование на точке составляет порядка 3 минут. Установка прибора, приведение к горизонту  как обычно в тахеометре. На переходных точках не требуется центрирование прибора. Сканирование  с 29 точек заняло в данном случае не более 6 часов с учетом переходов. Работы выполнены практически одним исполнителем.</a:t>
            </a:r>
          </a:p>
        </p:txBody>
      </p:sp>
      <p:pic>
        <p:nvPicPr>
          <p:cNvPr id="6147" name="Picture 3" descr="C:\Users\Burov\Desktop\Презентация\исх\11-IMG_82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8640"/>
            <a:ext cx="4765676" cy="357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Burov\Desktop\Презентация\исх\10-20150421_0831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9644"/>
            <a:ext cx="7344816" cy="413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89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784976" cy="2023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u="sng" dirty="0"/>
              <a:t>Камеральные работы.</a:t>
            </a:r>
            <a:endParaRPr lang="ru-RU" sz="1400" dirty="0"/>
          </a:p>
          <a:p>
            <a:r>
              <a:rPr lang="ru-RU" sz="1400" dirty="0"/>
              <a:t>По данным сканирования были созданы панорамы в </a:t>
            </a:r>
            <a:r>
              <a:rPr lang="en-US" sz="1400" dirty="0"/>
              <a:t>Leica </a:t>
            </a:r>
            <a:r>
              <a:rPr lang="en-US" sz="1400" dirty="0" err="1"/>
              <a:t>TruView</a:t>
            </a:r>
            <a:r>
              <a:rPr lang="ru-RU" sz="1400" dirty="0"/>
              <a:t>.</a:t>
            </a:r>
          </a:p>
          <a:p>
            <a:r>
              <a:rPr lang="ru-RU" sz="1400" dirty="0"/>
              <a:t>После так называемой «сшивки» было передано облако точек в формате </a:t>
            </a:r>
            <a:r>
              <a:rPr lang="en-US" sz="1400" dirty="0"/>
              <a:t>Leica</a:t>
            </a:r>
            <a:r>
              <a:rPr lang="ru-RU" sz="1400" dirty="0"/>
              <a:t>.</a:t>
            </a:r>
            <a:r>
              <a:rPr lang="en-US" sz="1400" dirty="0"/>
              <a:t>imp </a:t>
            </a:r>
            <a:r>
              <a:rPr lang="ru-RU" sz="1400" dirty="0"/>
              <a:t>и </a:t>
            </a:r>
            <a:r>
              <a:rPr lang="en-US" sz="1400" dirty="0"/>
              <a:t>Autodesk</a:t>
            </a:r>
            <a:r>
              <a:rPr lang="ru-RU" sz="1400" dirty="0"/>
              <a:t>.</a:t>
            </a:r>
            <a:r>
              <a:rPr lang="en-US" sz="1400" dirty="0" err="1"/>
              <a:t>rcp</a:t>
            </a:r>
            <a:r>
              <a:rPr lang="ru-RU" sz="1400" dirty="0"/>
              <a:t>.</a:t>
            </a:r>
          </a:p>
          <a:p>
            <a:r>
              <a:rPr lang="ru-RU" sz="1400" dirty="0"/>
              <a:t>Оба формата позволяют обрабатывать облако точек в привычной среде  </a:t>
            </a:r>
            <a:r>
              <a:rPr lang="en-US" sz="1400" dirty="0"/>
              <a:t>AutoCAD</a:t>
            </a:r>
            <a:r>
              <a:rPr lang="ru-RU" sz="1400" dirty="0"/>
              <a:t>.</a:t>
            </a:r>
          </a:p>
          <a:p>
            <a:r>
              <a:rPr lang="ru-RU" sz="1400" dirty="0"/>
              <a:t>В камеральных работах использовались программы:</a:t>
            </a:r>
          </a:p>
          <a:p>
            <a:pPr lvl="0"/>
            <a:r>
              <a:rPr lang="en-US" sz="1400" dirty="0"/>
              <a:t>Cyclone Register-</a:t>
            </a:r>
            <a:r>
              <a:rPr lang="ru-RU" sz="1400" dirty="0"/>
              <a:t>сшивка и </a:t>
            </a:r>
            <a:r>
              <a:rPr lang="ru-RU" sz="1400" dirty="0" err="1"/>
              <a:t>геопрвязка</a:t>
            </a:r>
            <a:r>
              <a:rPr lang="en-US" sz="1400" dirty="0"/>
              <a:t>; </a:t>
            </a:r>
            <a:endParaRPr lang="ru-RU" sz="1400" dirty="0"/>
          </a:p>
          <a:p>
            <a:pPr lvl="0"/>
            <a:r>
              <a:rPr lang="en-US" sz="1400" dirty="0" err="1"/>
              <a:t>Cloudworx</a:t>
            </a:r>
            <a:r>
              <a:rPr lang="en-US" sz="1400" dirty="0"/>
              <a:t> for </a:t>
            </a:r>
            <a:r>
              <a:rPr lang="en-US" sz="1400" dirty="0" smtClean="0"/>
              <a:t>AutoCAD</a:t>
            </a:r>
            <a:r>
              <a:rPr lang="ru-RU" sz="1400" dirty="0" smtClean="0"/>
              <a:t> - открытие </a:t>
            </a:r>
            <a:r>
              <a:rPr lang="ru-RU" sz="1400" dirty="0"/>
              <a:t>облака точек и 3</a:t>
            </a:r>
            <a:r>
              <a:rPr lang="en-US" sz="1400" dirty="0"/>
              <a:t>D </a:t>
            </a:r>
            <a:r>
              <a:rPr lang="ru-RU" sz="1400" dirty="0"/>
              <a:t>моделей в </a:t>
            </a:r>
            <a:r>
              <a:rPr lang="en-US" sz="1400" dirty="0" err="1"/>
              <a:t>Autodeck</a:t>
            </a:r>
            <a:r>
              <a:rPr lang="en-US" sz="1400" dirty="0"/>
              <a:t> AutoCAD</a:t>
            </a:r>
            <a:endParaRPr lang="ru-RU" sz="1400" dirty="0"/>
          </a:p>
          <a:p>
            <a:pPr lvl="0"/>
            <a:r>
              <a:rPr lang="en-US" sz="1400" dirty="0"/>
              <a:t>Cyclone PUBLISHER </a:t>
            </a:r>
            <a:r>
              <a:rPr lang="ru-RU" sz="1400" dirty="0" smtClean="0"/>
              <a:t>- создание </a:t>
            </a:r>
            <a:r>
              <a:rPr lang="ru-RU" sz="1400" dirty="0"/>
              <a:t>панорам для </a:t>
            </a:r>
            <a:r>
              <a:rPr lang="en-US" sz="1400" dirty="0"/>
              <a:t>Leica </a:t>
            </a:r>
            <a:r>
              <a:rPr lang="en-US" sz="1400" dirty="0" err="1"/>
              <a:t>TruView</a:t>
            </a:r>
            <a:r>
              <a:rPr lang="en-US" sz="1400" dirty="0"/>
              <a:t> </a:t>
            </a:r>
            <a:r>
              <a:rPr lang="ru-RU" sz="1400" dirty="0"/>
              <a:t>для </a:t>
            </a:r>
            <a:r>
              <a:rPr lang="en-US" sz="1400" dirty="0"/>
              <a:t>Internet Explorer.</a:t>
            </a:r>
            <a:endParaRPr lang="ru-RU" sz="1400" dirty="0"/>
          </a:p>
          <a:p>
            <a:r>
              <a:rPr lang="ru-RU" sz="1350" dirty="0"/>
              <a:t>Далее идет практическая демонстрация процесса (работа с облаком точек) и демонстрация  таблицы </a:t>
            </a:r>
            <a:r>
              <a:rPr lang="ru-RU" sz="1350" dirty="0" smtClean="0"/>
              <a:t>результатов</a:t>
            </a:r>
            <a:endParaRPr lang="ru-RU" sz="1350" dirty="0"/>
          </a:p>
        </p:txBody>
      </p:sp>
      <p:pic>
        <p:nvPicPr>
          <p:cNvPr id="7171" name="Picture 3" descr="C:\Users\Burov\Desktop\Презентация\исх\14-расст между опорами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1" b="12629"/>
          <a:stretch/>
        </p:blipFill>
        <p:spPr bwMode="auto">
          <a:xfrm>
            <a:off x="251520" y="2143282"/>
            <a:ext cx="8712968" cy="457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84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urov\Desktop\Презентация\исх\13-Опор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03" y="116632"/>
            <a:ext cx="8352928" cy="657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78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15-20160111161110548_0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" t="1043" r="2260" b="1529"/>
          <a:stretch/>
        </p:blipFill>
        <p:spPr bwMode="auto">
          <a:xfrm>
            <a:off x="80634" y="188640"/>
            <a:ext cx="9032817" cy="649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23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1464</Words>
  <Application>Microsoft Office PowerPoint</Application>
  <PresentationFormat>Экран (4:3)</PresentationFormat>
  <Paragraphs>118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ОТКРЫТОЕ АКЦИОНЕРНОЕ ОБЩЕСТВО ПО ПРОЕКТИРОВАНИЮ СТРОИТЕЛЬСТВА МОСТОВ   ИНСТИТУТ ГИПРОСТРОЙМОСТ  Филиалы в Санкт–Петербурге и Новосибирске  обособленное подразделение в Нижнем Новгороде.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Решаемые задачи при сканировании мостов</vt:lpstr>
      <vt:lpstr>Объект сканирования</vt:lpstr>
      <vt:lpstr>Геопривязка данных</vt:lpstr>
      <vt:lpstr>Геопривязка данных</vt:lpstr>
      <vt:lpstr>Особенности работы</vt:lpstr>
      <vt:lpstr>Особенности работы</vt:lpstr>
      <vt:lpstr>Leica TruView</vt:lpstr>
      <vt:lpstr>Результаты</vt:lpstr>
      <vt:lpstr>Результаты</vt:lpstr>
      <vt:lpstr>Технология Leica Geosystems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Буров Олег Игоревич</dc:creator>
  <cp:lastModifiedBy>Svyatoslav Serkov</cp:lastModifiedBy>
  <cp:revision>14</cp:revision>
  <dcterms:created xsi:type="dcterms:W3CDTF">2016-01-12T05:42:47Z</dcterms:created>
  <dcterms:modified xsi:type="dcterms:W3CDTF">2016-04-21T08:27:38Z</dcterms:modified>
</cp:coreProperties>
</file>